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_rels/theme4.xml.rels" ContentType="application/vnd.openxmlformats-package.relationships+xml"/>
  <Override PartName="/ppt/theme/_rels/theme13.xml.rels" ContentType="application/vnd.openxmlformats-package.relationships+xml"/>
  <Override PartName="/ppt/theme/_rels/theme3.xml.rels" ContentType="application/vnd.openxmlformats-package.relationships+xml"/>
  <Override PartName="/ppt/theme/_rels/theme12.xml.rels" ContentType="application/vnd.openxmlformats-package.relationships+xml"/>
  <Override PartName="/ppt/theme/_rels/theme10.xml.rels" ContentType="application/vnd.openxmlformats-package.relationships+xml"/>
  <Override PartName="/ppt/theme/_rels/theme1.xml.rels" ContentType="application/vnd.openxmlformats-package.relationships+xml"/>
  <Override PartName="/ppt/theme/_rels/theme9.xml.rels" ContentType="application/vnd.openxmlformats-package.relationships+xml"/>
  <Override PartName="/ppt/theme/_rels/theme8.xml.rels" ContentType="application/vnd.openxmlformats-package.relationships+xml"/>
  <Override PartName="/ppt/theme/_rels/theme17.xml.rels" ContentType="application/vnd.openxmlformats-package.relationships+xml"/>
  <Override PartName="/ppt/theme/_rels/theme7.xml.rels" ContentType="application/vnd.openxmlformats-package.relationships+xml"/>
  <Override PartName="/ppt/theme/_rels/theme16.xml.rels" ContentType="application/vnd.openxmlformats-package.relationships+xml"/>
  <Override PartName="/ppt/theme/_rels/theme15.xml.rels" ContentType="application/vnd.openxmlformats-package.relationships+xml"/>
  <Override PartName="/ppt/theme/_rels/theme6.xml.rels" ContentType="application/vnd.openxmlformats-package.relationships+xml"/>
  <Override PartName="/ppt/theme/_rels/theme14.xml.rels" ContentType="application/vnd.openxmlformats-package.relationships+xml"/>
  <Override PartName="/ppt/theme/_rels/theme5.xml.rels" ContentType="application/vnd.openxmlformats-package.relationships+xml"/>
  <Override PartName="/ppt/theme/_rels/theme11.xml.rels" ContentType="application/vnd.openxmlformats-package.relationships+xml"/>
  <Override PartName="/ppt/theme/_rels/theme2.xml.rels" ContentType="application/vnd.openxmlformats-package.relationships+xml"/>
  <Override PartName="/ppt/theme/theme15.xml" ContentType="application/vnd.openxmlformats-officedocument.theme+xml"/>
  <Override PartName="/ppt/theme/theme5.xml" ContentType="application/vnd.openxmlformats-officedocument.theme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8.png" ContentType="image/png"/>
  <Override PartName="/ppt/media/image20.png" ContentType="image/png"/>
  <Override PartName="/ppt/media/image11.png" ContentType="image/png"/>
  <Override PartName="/ppt/media/image2.png" ContentType="image/png"/>
  <Override PartName="/ppt/media/image7.png" ContentType="image/png"/>
  <Override PartName="/ppt/media/image16.png" ContentType="image/png"/>
  <Override PartName="/ppt/media/image12.png" ContentType="image/png"/>
  <Override PartName="/ppt/media/image3.png" ContentType="image/png"/>
  <Override PartName="/ppt/media/image8.png" ContentType="image/png"/>
  <Override PartName="/ppt/media/image17.png" ContentType="image/png"/>
  <Override PartName="/ppt/media/image5.svg" ContentType="image/svg"/>
  <Override PartName="/ppt/media/image10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14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1.jpeg" ContentType="image/jpeg"/>
  <Override PartName="/ppt/media/image15.png" ContentType="image/png"/>
  <Override PartName="/ppt/media/image6.png" ContentType="image/png"/>
  <Override PartName="/ppt/media/image21.png" ContentType="image/png"/>
  <Override PartName="/ppt/media/image1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75" r:id="rId12"/>
    <p:sldMasterId id="2147483677" r:id="rId13"/>
    <p:sldMasterId id="2147483679" r:id="rId14"/>
    <p:sldMasterId id="2147483681" r:id="rId15"/>
    <p:sldMasterId id="2147483683" r:id="rId16"/>
    <p:sldMasterId id="2147483685" r:id="rId17"/>
    <p:sldMasterId id="2147483687" r:id="rId18"/>
  </p:sldMasterIdLst>
  <p:notesMasterIdLst>
    <p:notesMasterId r:id="rId19"/>
  </p:notes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notesMaster" Target="notesMasters/notesMaster1.xml"/><Relationship Id="rId20" Type="http://schemas.openxmlformats.org/officeDocument/2006/relationships/slide" Target="slides/slide1.xml"/><Relationship Id="rId21" Type="http://schemas.openxmlformats.org/officeDocument/2006/relationships/slide" Target="slides/slide2.xml"/><Relationship Id="rId22" Type="http://schemas.openxmlformats.org/officeDocument/2006/relationships/slide" Target="slides/slide3.xml"/><Relationship Id="rId23" Type="http://schemas.openxmlformats.org/officeDocument/2006/relationships/slide" Target="slides/slide4.xml"/><Relationship Id="rId24" Type="http://schemas.openxmlformats.org/officeDocument/2006/relationships/slide" Target="slides/slide5.xml"/><Relationship Id="rId25" Type="http://schemas.openxmlformats.org/officeDocument/2006/relationships/slide" Target="slides/slide6.xml"/><Relationship Id="rId26" Type="http://schemas.openxmlformats.org/officeDocument/2006/relationships/slide" Target="slides/slide7.xml"/><Relationship Id="rId27" Type="http://schemas.openxmlformats.org/officeDocument/2006/relationships/slide" Target="slides/slide8.xml"/><Relationship Id="rId28" Type="http://schemas.openxmlformats.org/officeDocument/2006/relationships/slide" Target="slides/slide9.xml"/><Relationship Id="rId29" Type="http://schemas.openxmlformats.org/officeDocument/2006/relationships/slide" Target="slides/slide10.xml"/><Relationship Id="rId30" Type="http://schemas.openxmlformats.org/officeDocument/2006/relationships/slide" Target="slides/slide11.xml"/><Relationship Id="rId31" Type="http://schemas.openxmlformats.org/officeDocument/2006/relationships/slide" Target="slides/slide12.xml"/><Relationship Id="rId32" Type="http://schemas.openxmlformats.org/officeDocument/2006/relationships/slide" Target="slides/slide13.xml"/><Relationship Id="rId33" Type="http://schemas.openxmlformats.org/officeDocument/2006/relationships/slide" Target="slides/slide14.xml"/><Relationship Id="rId34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Click to move the slide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Click to edit the notes format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&lt;header&gt;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dt" idx="52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 type="ftr" idx="53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 type="sldNum" idx="54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4A44D3AE-E936-41BC-9EF0-254A4C783727}" type="slidenum"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sldNum" idx="5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89678652-4BB5-47B1-8AED-8E814F2FF74D}" type="slidenum">
              <a:rPr b="0" lang="hu-HU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sldNum" idx="5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26C36499-9FEE-4393-9B65-399C004D12C0}" type="slidenum">
              <a:rPr b="0" lang="hu-HU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023C1CC-FD32-46FD-BBF6-42501A2849F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494388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877360" y="2142000"/>
            <a:ext cx="494388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7782DC24-800D-4B4D-BE7E-8911F73E18D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A623A190-044E-4773-9709-E2E215309F1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1CE21C2E-D65A-4680-890A-5034381932B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72C0F148-6328-478A-9164-D7675261F17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ubTitle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42971043-6931-420E-936A-9EF05E38902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1930966A-F85F-4B65-ADEF-20609CF12D4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F5B1D891-DC07-4387-9AE3-38FF04D8632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39C0710C-37AE-43D2-B0CC-05F8E4E693A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113CC419-7E20-47D0-9B68-2E4F5F24074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494388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5877360" y="2142000"/>
            <a:ext cx="494388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6"/>
          </p:nvPr>
        </p:nvSpPr>
        <p:spPr/>
        <p:txBody>
          <a:bodyPr/>
          <a:p>
            <a:fld id="{0B99EA33-1040-4370-BC72-82C6A4051AF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C7885AB-E484-4D75-89F1-B0849C6736C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9"/>
          </p:nvPr>
        </p:nvSpPr>
        <p:spPr/>
        <p:txBody>
          <a:bodyPr/>
          <a:p>
            <a:fld id="{D0F9D2FF-695C-4A95-849B-EF5A8B2B314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2"/>
          </p:nvPr>
        </p:nvSpPr>
        <p:spPr/>
        <p:txBody>
          <a:bodyPr/>
          <a:p>
            <a:fld id="{13A0EDF6-AFA7-42B3-87AF-9F3CA28DDA8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5"/>
          </p:nvPr>
        </p:nvSpPr>
        <p:spPr/>
        <p:txBody>
          <a:bodyPr/>
          <a:p>
            <a:fld id="{268E06DB-47D8-45A0-A101-D7B837AE55A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8"/>
          </p:nvPr>
        </p:nvSpPr>
        <p:spPr/>
        <p:txBody>
          <a:bodyPr/>
          <a:p>
            <a:fld id="{7D9A8309-5485-4B94-A7FB-3AADCD117A0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1"/>
          </p:nvPr>
        </p:nvSpPr>
        <p:spPr/>
        <p:txBody>
          <a:bodyPr/>
          <a:p>
            <a:fld id="{080B3F72-D442-41B3-9D06-743373DAF94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7793431-FD4A-458B-8FB0-2BF9CF04B5B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AB1CD84-D7EB-4CFE-98C6-2049F57E34C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FCBC7546-197E-408F-A96E-DD4B07B4B42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évjegy – idéz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ABB3E94C-17CD-4941-A6F4-A652A08C0B9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D72F84F9-8F0F-4639-96CE-5EA384D408B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7CDA3D5B-A50F-4495-A530-F9AC3E8DACC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D4D3DA98-7F8F-4C2B-8FDE-EB84F3A851D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8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9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20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1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2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3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Kép 6" descr="Celestia-R1---OverlayTitle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3962520" y="1964160"/>
            <a:ext cx="7197480" cy="242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r" defTabSz="457200">
              <a:lnSpc>
                <a:spcPct val="100000"/>
              </a:lnSpc>
              <a:buNone/>
            </a:pPr>
            <a:r>
              <a:rPr b="0" lang="hu-HU" sz="48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4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dt" idx="1"/>
          </p:nvPr>
        </p:nvSpPr>
        <p:spPr>
          <a:xfrm>
            <a:off x="893268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 idx="2"/>
          </p:nvPr>
        </p:nvSpPr>
        <p:spPr>
          <a:xfrm>
            <a:off x="3962520" y="5870520"/>
            <a:ext cx="489348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 idx="3"/>
          </p:nvPr>
        </p:nvSpPr>
        <p:spPr>
          <a:xfrm>
            <a:off x="1060884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69515C17-F76C-4A2A-AFAB-547BCF345E6D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Click to edit the outline text format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" sz="1400" strike="noStrike" u="none">
                <a:solidFill>
                  <a:schemeClr val="lt1"/>
                </a:solidFill>
                <a:uFillTx/>
                <a:latin typeface="Calibri"/>
              </a:rPr>
              <a:t>Second Outline Level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1200" strike="noStrike" u="none">
                <a:solidFill>
                  <a:schemeClr val="lt1"/>
                </a:solidFill>
                <a:uFillTx/>
                <a:latin typeface="Calibri"/>
              </a:rPr>
              <a:t>Third Outline Level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" sz="1200" strike="noStrike" u="none">
                <a:solidFill>
                  <a:schemeClr val="lt1"/>
                </a:solidFill>
                <a:uFillTx/>
                <a:latin typeface="Calibri"/>
              </a:rPr>
              <a:t>Fourth Outline Level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Fifth Outline Level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Sixth Outline Level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Seventh Outline </a:t>
            </a: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Level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Kép 6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dt" idx="28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 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ftr" idx="29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sldNum" idx="30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8FCD275-770C-4DE5-865A-1DBA9C6B3B7F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1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Kép 6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85800" y="3308760"/>
            <a:ext cx="10131120" cy="146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40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4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85800" y="4777560"/>
            <a:ext cx="10131120" cy="86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000" strike="noStrike" u="none" cap="all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dt" idx="31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ftr" idx="32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sldNum" idx="33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8B0C7F4-C061-4679-A835-2E7EC252B2FF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6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950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821920" y="2142000"/>
            <a:ext cx="49950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dt" idx="34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ftr" idx="35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sldNum" idx="36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358161C7-6261-4263-AD16-51AF1462B177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8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973800" y="2218320"/>
            <a:ext cx="470880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85800" y="2870280"/>
            <a:ext cx="4996440" cy="292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5880" y="2226600"/>
            <a:ext cx="472248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5823360" y="2870280"/>
            <a:ext cx="4995000" cy="292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01" name="PlaceHolder 6"/>
          <p:cNvSpPr>
            <a:spLocks noGrp="1"/>
          </p:cNvSpPr>
          <p:nvPr>
            <p:ph type="dt" idx="37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2" name="PlaceHolder 7"/>
          <p:cNvSpPr>
            <a:spLocks noGrp="1"/>
          </p:cNvSpPr>
          <p:nvPr>
            <p:ph type="ftr" idx="38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3" name="PlaceHolder 8"/>
          <p:cNvSpPr>
            <a:spLocks noGrp="1"/>
          </p:cNvSpPr>
          <p:nvPr>
            <p:ph type="sldNum" idx="39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BB5722CC-E0FA-42E0-8CF2-F3F50B5DEE33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0" r:id="rId3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Kép 5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dt" idx="40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ftr" idx="41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sldNum" idx="42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8595F34F-D04F-4A68-BDAB-6C4CDABCDC5A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2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Kép 4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11" name="PlaceHolder 1"/>
          <p:cNvSpPr>
            <a:spLocks noGrp="1"/>
          </p:cNvSpPr>
          <p:nvPr>
            <p:ph type="dt" idx="43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ftr" idx="44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sldNum" idx="45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7A5A598A-BD78-4E7C-92CF-2CFE7BA1DF48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4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85800" y="2074320"/>
            <a:ext cx="3680640" cy="137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24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24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648320" y="609480"/>
            <a:ext cx="6168600" cy="518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85800" y="3445920"/>
            <a:ext cx="3680640" cy="182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dt" idx="46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ftr" idx="47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 type="sldNum" idx="48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B47BAED7-4FBC-4569-8889-58E0F7AB6F32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6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280" cy="137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28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2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7536240" y="914400"/>
            <a:ext cx="3280680" cy="4571640"/>
          </a:xfrm>
          <a:prstGeom prst="rect">
            <a:avLst/>
          </a:prstGeom>
          <a:noFill/>
          <a:ln cap="sq" w="50760">
            <a:solidFill>
              <a:srgbClr val="ffffff"/>
            </a:solidFill>
            <a:miter/>
          </a:ln>
          <a:effectLst>
            <a:outerShdw dist="0" dir="0" blurRad="2541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Kép beszúrásához kattintson az ikonra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685800" y="2971800"/>
            <a:ext cx="6164280" cy="182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dt" idx="49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 type="ftr" idx="50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27" name="PlaceHolder 6"/>
          <p:cNvSpPr>
            <a:spLocks noGrp="1"/>
          </p:cNvSpPr>
          <p:nvPr>
            <p:ph type="sldNum" idx="51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0ACE792-7009-45A0-ADD8-76DA43738A53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8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4732920"/>
            <a:ext cx="1013112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24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24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371600" y="932040"/>
            <a:ext cx="8759520" cy="3164760"/>
          </a:xfrm>
          <a:prstGeom prst="rect">
            <a:avLst/>
          </a:prstGeom>
          <a:noFill/>
          <a:ln cap="sq" w="50760">
            <a:solidFill>
              <a:srgbClr val="ffffff"/>
            </a:solidFill>
            <a:miter/>
          </a:ln>
          <a:effectLst>
            <a:outerShdw dist="0" dir="0" blurRad="2541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Kép beszúrásához kattintson az ikonra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85800" y="5299560"/>
            <a:ext cx="10131120" cy="493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dt" idx="4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ftr" idx="5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4" name="PlaceHolder 6"/>
          <p:cNvSpPr>
            <a:spLocks noGrp="1"/>
          </p:cNvSpPr>
          <p:nvPr>
            <p:ph type="sldNum" idx="6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01EB8439-9285-49A0-8411-D1EB8530D55E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Kép 6" descr="Celestia-R1---OverlayContentHD.png"/>
          <p:cNvPicPr/>
          <p:nvPr/>
        </p:nvPicPr>
        <p:blipFill>
          <a:blip r:embed="rId3"/>
          <a:stretch/>
        </p:blipFill>
        <p:spPr>
          <a:xfrm>
            <a:off x="324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31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200" strike="noStrike" u="none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1013112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0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7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8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sldNum" idx="9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C8084F8E-927A-42E5-98A2-36693B8C2D2F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Kép 15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22" name="Szövegdoboz 14"/>
          <p:cNvSpPr/>
          <p:nvPr/>
        </p:nvSpPr>
        <p:spPr>
          <a:xfrm>
            <a:off x="10238040" y="274320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hu-HU" sz="8000" strike="noStrike" u="none" cap="all">
                <a:solidFill>
                  <a:schemeClr val="lt1"/>
                </a:solidFill>
                <a:uFillTx/>
                <a:latin typeface="Calibri"/>
              </a:rPr>
              <a:t>”</a:t>
            </a:r>
            <a:endParaRPr b="0" lang="en-US" sz="8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" name="Szövegdoboz 10"/>
          <p:cNvSpPr/>
          <p:nvPr/>
        </p:nvSpPr>
        <p:spPr>
          <a:xfrm>
            <a:off x="488160" y="82332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hu-HU" sz="8000" strike="noStrike" u="none" cap="all">
                <a:solidFill>
                  <a:schemeClr val="lt1"/>
                </a:solidFill>
                <a:uFillTx/>
                <a:latin typeface="Calibri"/>
              </a:rPr>
              <a:t>„</a:t>
            </a:r>
            <a:endParaRPr b="0" lang="en-US" sz="8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992160" y="609480"/>
            <a:ext cx="9550080" cy="2742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200" strike="noStrike" u="none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098000" y="3352680"/>
            <a:ext cx="9338760" cy="38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87600" y="4343400"/>
            <a:ext cx="1015200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0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dt" idx="10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ftr" idx="11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9" name="PlaceHolder 6"/>
          <p:cNvSpPr>
            <a:spLocks noGrp="1"/>
          </p:cNvSpPr>
          <p:nvPr>
            <p:ph type="sldNum" idx="12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47F62B04-66A1-4D3E-B495-3A96665B2CE0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85800" y="3308760"/>
            <a:ext cx="10131120" cy="146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200" strike="noStrike" u="none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85800" y="4777560"/>
            <a:ext cx="10131120" cy="86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0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dt" idx="13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ftr" idx="14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sldNum" idx="15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677919C1-F898-4DFF-84FC-DEAF854AA456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Kép 10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37" name="Szövegdoboz 12"/>
          <p:cNvSpPr/>
          <p:nvPr/>
        </p:nvSpPr>
        <p:spPr>
          <a:xfrm>
            <a:off x="10238040" y="274320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hu-HU" sz="8000" strike="noStrike" u="none" cap="all">
                <a:solidFill>
                  <a:schemeClr val="lt1"/>
                </a:solidFill>
                <a:uFillTx/>
                <a:latin typeface="Calibri"/>
              </a:rPr>
              <a:t>”</a:t>
            </a:r>
            <a:endParaRPr b="0" lang="en-US" sz="8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8" name="Szövegdoboz 13"/>
          <p:cNvSpPr/>
          <p:nvPr/>
        </p:nvSpPr>
        <p:spPr>
          <a:xfrm>
            <a:off x="488160" y="82332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hu-HU" sz="8000" strike="noStrike" u="none" cap="all">
                <a:solidFill>
                  <a:schemeClr val="lt1"/>
                </a:solidFill>
                <a:uFillTx/>
                <a:latin typeface="Calibri"/>
              </a:rPr>
              <a:t>„</a:t>
            </a:r>
            <a:endParaRPr b="0" lang="en-US" sz="8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992160" y="609480"/>
            <a:ext cx="9550080" cy="2742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200" strike="noStrike" u="none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85800" y="3886200"/>
            <a:ext cx="10135080" cy="88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4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4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85800" y="4775040"/>
            <a:ext cx="10135080" cy="101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dt" idx="16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ftr" idx="17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sldNum" idx="18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4E2CE637-4D1F-4A98-8F32-FEB8E565A9AC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2742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85800" y="3505320"/>
            <a:ext cx="101311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1013112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dt" idx="19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ftr" idx="20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sldNum" idx="21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52E3EC99-49B2-4CE8-8BBE-9351F8A88AB8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Kép 6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53" name="PlaceHolder 1"/>
          <p:cNvSpPr>
            <a:spLocks noGrp="1"/>
          </p:cNvSpPr>
          <p:nvPr>
            <p:ph type="body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dt" idx="22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 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ftr" idx="23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sldNum" idx="24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889E593E-9FBC-4E20-8270-836CC809CD36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1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Kép 6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658720" y="609480"/>
            <a:ext cx="2158200" cy="518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85800" y="609480"/>
            <a:ext cx="7831800" cy="518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</a:t>
            </a: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</a:t>
            </a: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</a:t>
            </a: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adik </a:t>
            </a: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e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g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y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e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d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i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k 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s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z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i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t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d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i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k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 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s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z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i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</a:t>
            </a: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dt" idx="25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 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ftr" idx="26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sldNum" idx="27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BE4AE7A6-8A07-45F9-8B98-537EA95FD5B3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1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4.png"/><Relationship Id="rId3" Type="http://schemas.openxmlformats.org/officeDocument/2006/relationships/image" Target="../media/image5.svg"/><Relationship Id="rId4" Type="http://schemas.openxmlformats.org/officeDocument/2006/relationships/slideLayout" Target="../slideLayouts/slideLayout17.xml"/><Relationship Id="rId5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slideLayout" Target="../slideLayouts/slideLayout1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4" name="Téglalap 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993680" y="1354680"/>
            <a:ext cx="8204040" cy="234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hu-HU" sz="6000" strike="noStrike" u="none" cap="all">
                <a:solidFill>
                  <a:schemeClr val="lt1"/>
                </a:solidFill>
                <a:uFillTx/>
                <a:latin typeface="Calibri Light"/>
              </a:rPr>
              <a:t>Állat örökbefogadás</a:t>
            </a:r>
            <a:endParaRPr b="0" lang="hu" sz="6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cxnSp>
        <p:nvCxnSpPr>
          <p:cNvPr id="136" name="Egyenes összekötő 9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845320" y="3809880"/>
            <a:ext cx="501120" cy="360"/>
          </a:xfrm>
          <a:prstGeom prst="straightConnector1">
            <a:avLst/>
          </a:prstGeom>
          <a:ln cap="rnd" w="19050">
            <a:solidFill>
              <a:srgbClr val="ac3ec1"/>
            </a:solidFill>
            <a:round/>
          </a:ln>
        </p:spPr>
      </p:cxnSp>
      <p:sp>
        <p:nvSpPr>
          <p:cNvPr id="137" name="PlaceHolder 2"/>
          <p:cNvSpPr>
            <a:spLocks noGrp="1"/>
          </p:cNvSpPr>
          <p:nvPr>
            <p:ph type="subTitle"/>
          </p:nvPr>
        </p:nvSpPr>
        <p:spPr>
          <a:xfrm>
            <a:off x="2496960" y="3940560"/>
            <a:ext cx="7197480" cy="1240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algn="ctr" defTabSz="457200">
              <a:lnSpc>
                <a:spcPct val="100000"/>
              </a:lnSpc>
              <a:spcAft>
                <a:spcPts val="1001"/>
              </a:spcAft>
              <a:tabLst>
                <a:tab algn="l" pos="0"/>
              </a:tabLst>
            </a:pPr>
            <a:r>
              <a:rPr b="0" lang="hu-HU" sz="1800" strike="noStrike" u="none" cap="all">
                <a:solidFill>
                  <a:schemeClr val="lt1"/>
                </a:solidFill>
                <a:uFillTx/>
                <a:latin typeface="Calibri"/>
              </a:rPr>
              <a:t>Készítette: Fenyvesi Péter, Bakri ferenc Roland, Fehér Attila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" sz="3600" strike="noStrike" u="none" cap="all">
                <a:solidFill>
                  <a:schemeClr val="lt1"/>
                </a:solidFill>
                <a:uFillTx/>
                <a:latin typeface="Calibri Light"/>
              </a:rPr>
              <a:t>ADATBÁZIS DIAGRAM</a:t>
            </a:r>
            <a:endParaRPr b="0" lang="hu" sz="3600" strike="noStrike" u="none" cap="all">
              <a:solidFill>
                <a:schemeClr val="lt1"/>
              </a:solidFill>
              <a:uFillTx/>
              <a:latin typeface="Calibri Light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1"/>
          <a:srcRect l="0" t="6873" r="0" b="0"/>
          <a:stretch/>
        </p:blipFill>
        <p:spPr>
          <a:xfrm>
            <a:off x="1799640" y="1371600"/>
            <a:ext cx="8258760" cy="5318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120" cy="457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>
              <a:buNone/>
            </a:pPr>
            <a:r>
              <a:rPr b="0" lang="hu" sz="3200" strike="noStrike" u="none">
                <a:solidFill>
                  <a:schemeClr val="lt1"/>
                </a:solidFill>
                <a:uFillTx/>
                <a:latin typeface="Calibri"/>
              </a:rPr>
              <a:t>Rendszerfelépítés, komponenslista, összefoglaló</a:t>
            </a:r>
            <a:endParaRPr b="0" lang="hu" sz="3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pic>
        <p:nvPicPr>
          <p:cNvPr id="179" name="" descr=""/>
          <p:cNvPicPr/>
          <p:nvPr/>
        </p:nvPicPr>
        <p:blipFill>
          <a:blip r:embed="rId1"/>
          <a:stretch/>
        </p:blipFill>
        <p:spPr>
          <a:xfrm>
            <a:off x="1143000" y="550800"/>
            <a:ext cx="10058400" cy="6141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" sz="3600" strike="noStrike" u="none" cap="all">
                <a:solidFill>
                  <a:schemeClr val="lt1"/>
                </a:solidFill>
                <a:uFillTx/>
                <a:latin typeface="Calibri Light"/>
              </a:rPr>
              <a:t>További információ</a:t>
            </a:r>
            <a:endParaRPr b="0" lang="hu" sz="3600" strike="noStrike" u="none" cap="all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" sz="2800" strike="noStrike" u="none">
                <a:solidFill>
                  <a:schemeClr val="lt1"/>
                </a:solidFill>
                <a:uFillTx/>
                <a:latin typeface="Calibri"/>
              </a:rPr>
              <a:t>Projektmunka a standard PHP-t használja (külső keretrendszert nem használ)</a:t>
            </a:r>
            <a:endParaRPr b="0" lang="hu" sz="2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Arial"/>
              <a:buChar char="•"/>
            </a:pPr>
            <a:r>
              <a:rPr b="0" lang="hu" sz="2800" strike="noStrike" u="none">
                <a:solidFill>
                  <a:schemeClr val="lt1"/>
                </a:solidFill>
                <a:uFillTx/>
                <a:latin typeface="Calibri"/>
              </a:rPr>
              <a:t>Felhasznált külső JS keretrendszerek/komponensek: Bootstrap, Popper, Fontawesome</a:t>
            </a:r>
            <a:endParaRPr b="0" lang="hu" sz="2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hu" sz="2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/>
          </p:nvPr>
        </p:nvSpPr>
        <p:spPr>
          <a:xfrm>
            <a:off x="0" y="1296000"/>
            <a:ext cx="12192120" cy="39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0" algn="ctr" defTabSz="457200">
              <a:lnSpc>
                <a:spcPct val="100000"/>
              </a:lnSpc>
              <a:spcAft>
                <a:spcPts val="1001"/>
              </a:spcAft>
              <a:buNone/>
            </a:pPr>
            <a:r>
              <a:rPr b="0" lang="hu" sz="9600" strike="noStrike" u="none">
                <a:solidFill>
                  <a:schemeClr val="lt1"/>
                </a:solidFill>
                <a:uFillTx/>
                <a:latin typeface="Calibri"/>
              </a:rPr>
              <a:t>KÉRDÉSEK</a:t>
            </a:r>
            <a:endParaRPr b="0" lang="hu" sz="9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0" defTabSz="457200">
              <a:lnSpc>
                <a:spcPct val="100000"/>
              </a:lnSpc>
              <a:spcAft>
                <a:spcPts val="1001"/>
              </a:spcAft>
              <a:buNone/>
            </a:pPr>
            <a:r>
              <a:rPr b="0" lang="hu" sz="4800" strike="noStrike" u="none">
                <a:solidFill>
                  <a:schemeClr val="lt1"/>
                </a:solidFill>
                <a:uFillTx/>
                <a:latin typeface="Calibri"/>
              </a:rPr>
              <a:t>Köszönjük a figyelmet</a:t>
            </a:r>
            <a:endParaRPr b="0" lang="hu" sz="4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628200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Specifikáció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62820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A Kisállat Örökbefogadó weboldal célja, hogy egyszerű, informatív és esztétikus platformot, emellett biztosítson adatbázist az állatok örökbefogadásához, különösen az állatbarátok, családok és a menhelyek számára.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Célcsoport: állatbarátok, potenciális örökbefogadók, családok, menhelyek, állatvédő szervezetek.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40" name="Ábra 6"/>
          <p:cNvSpPr/>
          <p:nvPr/>
        </p:nvSpPr>
        <p:spPr>
          <a:xfrm>
            <a:off x="7590960" y="1667880"/>
            <a:ext cx="3445200" cy="3445200"/>
          </a:xfrm>
          <a:prstGeom prst="roundRect">
            <a:avLst>
              <a:gd name="adj" fmla="val 4380"/>
            </a:avLst>
          </a:prstGeom>
          <a:blipFill rotWithShape="0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a:blipFill>
          <a:ln cap="sq" w="50800">
            <a:solidFill>
              <a:srgbClr val="ffffff"/>
            </a:solidFill>
            <a:miter/>
          </a:ln>
          <a:effectLst>
            <a:outerShdw algn="tl" blurRad="254160" rotWithShape="0">
              <a:srgbClr val="000000">
                <a:alpha val="43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Funkcionális Követelmények</a:t>
            </a:r>
            <a:br>
              <a:rPr sz="3600"/>
            </a:b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107442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2100" strike="noStrike" u="none">
                <a:solidFill>
                  <a:schemeClr val="lt1"/>
                </a:solidFill>
                <a:uFillTx/>
                <a:latin typeface="Calibri"/>
              </a:rPr>
              <a:t>Az oldal lehetőséget biztosít a felhasználóknak arra, hogy regisztráljanak és bejelentkezzenek, így hozzáférhetnek az állatok részletes információihoz és üzenhetnek a feltöltőknek.</a:t>
            </a:r>
            <a:endParaRPr b="0" lang="hu" sz="21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2100" strike="noStrike" u="none">
                <a:solidFill>
                  <a:schemeClr val="lt1"/>
                </a:solidFill>
                <a:uFillTx/>
                <a:latin typeface="Calibri"/>
              </a:rPr>
              <a:t>A felhasználók számára elérhető egy „Állat feltöltés” funkció, amely lehetővé teszi új állatok adatainak rögzítését az adatbázisba, beleértve a nevüket, korukat, fajtájukat és egyéb fontos információikat.</a:t>
            </a:r>
            <a:endParaRPr b="0" lang="hu" sz="21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2100" strike="noStrike" u="none">
                <a:solidFill>
                  <a:schemeClr val="lt1"/>
                </a:solidFill>
                <a:uFillTx/>
                <a:latin typeface="Calibri"/>
              </a:rPr>
              <a:t>Ezeknek az állatoknak elérhető egy részletező oldal ahol többek között a leírást is elolvashatják a bejelentkezett felhasználók</a:t>
            </a:r>
            <a:endParaRPr b="0" lang="hu" sz="21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2100" strike="noStrike" u="none">
                <a:solidFill>
                  <a:schemeClr val="lt1"/>
                </a:solidFill>
                <a:uFillTx/>
                <a:latin typeface="Calibri"/>
              </a:rPr>
              <a:t>Lehetőség van a feltöltött állatok törlésére, ha sikeresen örökbefogadták őket.</a:t>
            </a:r>
            <a:endParaRPr b="0" lang="hu" sz="21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" sz="3600" strike="noStrike" u="none" cap="all">
                <a:solidFill>
                  <a:schemeClr val="lt1"/>
                </a:solidFill>
                <a:uFillTx/>
                <a:latin typeface="Calibri Light"/>
              </a:rPr>
              <a:t>WEBOLDAL funkciója</a:t>
            </a:r>
            <a:endParaRPr b="0" lang="hu" sz="3600" strike="noStrike" u="none" cap="all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50292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Az oldal tetején egy rögzített fejléc található, baloldalon egy nyitóoldalra irányító képpel. 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Jobbra két aloldal linkje (Fotózási tippek, A weboldalról) található. A bejelentkezés és regisztráció gombok az űrlapokra irányítanak. 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A regisztrációhoz érvényes e-mail cím és minimum 8 karakter hosszú jelszó szükséges. Bejelentkezéshez regisztrált e-mail cím és jelszó szükséges.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pic>
        <p:nvPicPr>
          <p:cNvPr id="145" name="" descr=""/>
          <p:cNvPicPr/>
          <p:nvPr/>
        </p:nvPicPr>
        <p:blipFill>
          <a:blip r:embed="rId1"/>
          <a:srcRect l="0" t="0" r="0" b="30391"/>
          <a:stretch/>
        </p:blipFill>
        <p:spPr>
          <a:xfrm>
            <a:off x="6400800" y="1435680"/>
            <a:ext cx="5029200" cy="1143000"/>
          </a:xfrm>
          <a:prstGeom prst="rect">
            <a:avLst/>
          </a:prstGeom>
          <a:ln w="0">
            <a:noFill/>
          </a:ln>
        </p:spPr>
      </p:pic>
      <p:pic>
        <p:nvPicPr>
          <p:cNvPr id="146" name="" descr=""/>
          <p:cNvPicPr/>
          <p:nvPr/>
        </p:nvPicPr>
        <p:blipFill>
          <a:blip r:embed="rId2"/>
          <a:stretch/>
        </p:blipFill>
        <p:spPr>
          <a:xfrm>
            <a:off x="6400800" y="2578680"/>
            <a:ext cx="5019480" cy="2907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Tartalom helye 3" descr=""/>
          <p:cNvPicPr/>
          <p:nvPr/>
        </p:nvPicPr>
        <p:blipFill>
          <a:blip r:embed="rId1"/>
          <a:stretch/>
        </p:blipFill>
        <p:spPr>
          <a:xfrm>
            <a:off x="3886200" y="2743200"/>
            <a:ext cx="2039040" cy="2376720"/>
          </a:xfrm>
          <a:prstGeom prst="rect">
            <a:avLst/>
          </a:prstGeom>
          <a:ln w="0">
            <a:noFill/>
          </a:ln>
        </p:spPr>
      </p:pic>
      <p:pic>
        <p:nvPicPr>
          <p:cNvPr id="148" name="Kép 4" descr=""/>
          <p:cNvPicPr/>
          <p:nvPr/>
        </p:nvPicPr>
        <p:blipFill>
          <a:blip r:embed="rId2"/>
          <a:stretch/>
        </p:blipFill>
        <p:spPr>
          <a:xfrm>
            <a:off x="1143000" y="2768040"/>
            <a:ext cx="1823760" cy="2948400"/>
          </a:xfrm>
          <a:prstGeom prst="rect">
            <a:avLst/>
          </a:prstGeom>
          <a:ln w="0">
            <a:noFill/>
          </a:ln>
        </p:spPr>
      </p:pic>
      <p:pic>
        <p:nvPicPr>
          <p:cNvPr id="149" name="Kép 5" descr=""/>
          <p:cNvPicPr/>
          <p:nvPr/>
        </p:nvPicPr>
        <p:blipFill>
          <a:blip r:embed="rId3"/>
          <a:stretch/>
        </p:blipFill>
        <p:spPr>
          <a:xfrm>
            <a:off x="3200400" y="5328000"/>
            <a:ext cx="3442680" cy="1452600"/>
          </a:xfrm>
          <a:prstGeom prst="rect">
            <a:avLst/>
          </a:prstGeom>
          <a:ln w="0">
            <a:noFill/>
          </a:ln>
        </p:spPr>
      </p:pic>
      <p:pic>
        <p:nvPicPr>
          <p:cNvPr id="150" name="Kép 6" descr=""/>
          <p:cNvPicPr/>
          <p:nvPr/>
        </p:nvPicPr>
        <p:blipFill>
          <a:blip r:embed="rId4"/>
          <a:stretch/>
        </p:blipFill>
        <p:spPr>
          <a:xfrm>
            <a:off x="6858000" y="3324600"/>
            <a:ext cx="1581120" cy="1018800"/>
          </a:xfrm>
          <a:prstGeom prst="rect">
            <a:avLst/>
          </a:prstGeom>
          <a:ln w="0">
            <a:noFill/>
          </a:ln>
        </p:spPr>
      </p:pic>
      <p:sp>
        <p:nvSpPr>
          <p:cNvPr id="151" name="Szövegdoboz 7"/>
          <p:cNvSpPr/>
          <p:nvPr/>
        </p:nvSpPr>
        <p:spPr>
          <a:xfrm>
            <a:off x="730440" y="1236240"/>
            <a:ext cx="10470960" cy="104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2100" strike="noStrike" u="none">
                <a:solidFill>
                  <a:schemeClr val="lt1"/>
                </a:solidFill>
                <a:uFillTx/>
                <a:latin typeface="Calibri"/>
              </a:rPr>
              <a:t>Itt látható a bejelentkezés, regisztrációs és kijelentkezés lehetőség.</a:t>
            </a:r>
            <a:endParaRPr b="0" lang="en-US" sz="21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2100" strike="noStrike" u="none">
                <a:solidFill>
                  <a:schemeClr val="lt1"/>
                </a:solidFill>
                <a:uFillTx/>
                <a:latin typeface="Calibri"/>
              </a:rPr>
              <a:t>A felhasználó bejelentkezés nélkül, nem láthatja az állatok részleteit illetve nem tölthet fel új állatot, amint regisztrált, minden funkció elérhetővé válik.</a:t>
            </a:r>
            <a:endParaRPr b="0" lang="en-US" sz="21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52" name="Kép 8" descr=""/>
          <p:cNvPicPr/>
          <p:nvPr/>
        </p:nvPicPr>
        <p:blipFill>
          <a:blip r:embed="rId5"/>
          <a:stretch/>
        </p:blipFill>
        <p:spPr>
          <a:xfrm>
            <a:off x="6858000" y="4465800"/>
            <a:ext cx="1581120" cy="792000"/>
          </a:xfrm>
          <a:prstGeom prst="rect">
            <a:avLst/>
          </a:prstGeom>
          <a:ln w="0">
            <a:noFill/>
          </a:ln>
        </p:spPr>
      </p:pic>
      <p:pic>
        <p:nvPicPr>
          <p:cNvPr id="153" name="Kép 9" descr=""/>
          <p:cNvPicPr/>
          <p:nvPr/>
        </p:nvPicPr>
        <p:blipFill>
          <a:blip r:embed="rId6"/>
          <a:stretch/>
        </p:blipFill>
        <p:spPr>
          <a:xfrm>
            <a:off x="9144000" y="2743200"/>
            <a:ext cx="2300040" cy="1509120"/>
          </a:xfrm>
          <a:prstGeom prst="rect">
            <a:avLst/>
          </a:prstGeom>
          <a:ln w="0">
            <a:noFill/>
          </a:ln>
        </p:spPr>
      </p:pic>
      <p:sp>
        <p:nvSpPr>
          <p:cNvPr id="154" name="Szövegdoboz 10"/>
          <p:cNvSpPr/>
          <p:nvPr/>
        </p:nvSpPr>
        <p:spPr>
          <a:xfrm>
            <a:off x="730440" y="290880"/>
            <a:ext cx="79740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"/>
              </a:rPr>
              <a:t>Bejelentkezés és regisztráció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55" name="Kép 11" descr=""/>
          <p:cNvPicPr/>
          <p:nvPr/>
        </p:nvPicPr>
        <p:blipFill>
          <a:blip r:embed="rId7"/>
          <a:stretch/>
        </p:blipFill>
        <p:spPr>
          <a:xfrm>
            <a:off x="9110880" y="4484520"/>
            <a:ext cx="2319120" cy="544680"/>
          </a:xfrm>
          <a:prstGeom prst="rect">
            <a:avLst/>
          </a:prstGeom>
          <a:ln w="0">
            <a:noFill/>
          </a:ln>
        </p:spPr>
      </p:pic>
      <p:sp>
        <p:nvSpPr>
          <p:cNvPr id="156" name="Szövegdoboz 1"/>
          <p:cNvSpPr/>
          <p:nvPr/>
        </p:nvSpPr>
        <p:spPr>
          <a:xfrm>
            <a:off x="6858000" y="5076000"/>
            <a:ext cx="4572000" cy="20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Az oldal figyeli, hogy ugyanazzal az email-el ne lehessen regisztrálni, illetve minden mező a feltételeknek megfelelően legyen kitöltve.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57" name="" descr=""/>
          <p:cNvPicPr/>
          <p:nvPr/>
        </p:nvPicPr>
        <p:blipFill>
          <a:blip r:embed="rId8"/>
          <a:stretch/>
        </p:blipFill>
        <p:spPr>
          <a:xfrm>
            <a:off x="6629400" y="2472840"/>
            <a:ext cx="2057400" cy="72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Design és Felhasználói Élmény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314640" y="2286000"/>
            <a:ext cx="448596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Weboldalunk designja érzelmekre ható és vonzó, könnyed színek használatával és állatfotók kiemelésével hogy a felhasználói élmény élvezetes és informatív legyen.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A reszponzív kialakításnak köszönhetően a weboldal bármilyen eszközön kényelmesen használható, és a navigáció intuitív, egyszerű és könnyen tanulható.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pic>
        <p:nvPicPr>
          <p:cNvPr id="160" name="Kép 6" descr=""/>
          <p:cNvPicPr/>
          <p:nvPr/>
        </p:nvPicPr>
        <p:blipFill>
          <a:blip r:embed="rId1"/>
          <a:stretch/>
        </p:blipFill>
        <p:spPr>
          <a:xfrm>
            <a:off x="6584760" y="2065320"/>
            <a:ext cx="5302440" cy="4106880"/>
          </a:xfrm>
          <a:prstGeom prst="rect">
            <a:avLst/>
          </a:prstGeom>
          <a:ln w="0">
            <a:noFill/>
          </a:ln>
        </p:spPr>
      </p:pic>
      <p:pic>
        <p:nvPicPr>
          <p:cNvPr id="161" name="Kép 7" descr=""/>
          <p:cNvPicPr/>
          <p:nvPr/>
        </p:nvPicPr>
        <p:blipFill>
          <a:blip r:embed="rId2"/>
          <a:stretch/>
        </p:blipFill>
        <p:spPr>
          <a:xfrm>
            <a:off x="4893480" y="2057400"/>
            <a:ext cx="1507320" cy="4181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r>
              <a:rPr b="0" lang="hu" sz="3600" strike="noStrike" u="none">
                <a:solidFill>
                  <a:schemeClr val="lt1"/>
                </a:solidFill>
                <a:uFillTx/>
                <a:latin typeface="Calibri"/>
              </a:rPr>
              <a:t>KISÁLLAT KERESÉSE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50292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-28584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Arial"/>
              <a:buChar char="•"/>
            </a:pP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A nyitóoldalon a felhasználó böngészhet az </a:t>
            </a: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örökbefogadható állatok közt. 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Arial"/>
              <a:buChar char="•"/>
            </a:pP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Egy szűrő is található a könnyebb böngészés </a:t>
            </a: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érdekében. Meglehet tekinteni az állat korát, </a:t>
            </a: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ivarát és egy képét. 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Arial"/>
              <a:buChar char="•"/>
            </a:pP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Ha a felhasználó bevan jelentkezve akkor bővebb </a:t>
            </a: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információkat tekinthet meg az adott állatról. Itt </a:t>
            </a: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üzenetet is tud küldeni a feltöltőnek. 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1"/>
          <a:srcRect l="0" t="-3037" r="0" b="48079"/>
          <a:stretch/>
        </p:blipFill>
        <p:spPr>
          <a:xfrm>
            <a:off x="7315200" y="457200"/>
            <a:ext cx="4416120" cy="1501920"/>
          </a:xfrm>
          <a:prstGeom prst="rect">
            <a:avLst/>
          </a:prstGeom>
          <a:ln w="0">
            <a:noFill/>
          </a:ln>
        </p:spPr>
      </p:pic>
      <p:pic>
        <p:nvPicPr>
          <p:cNvPr id="165" name="" descr=""/>
          <p:cNvPicPr/>
          <p:nvPr/>
        </p:nvPicPr>
        <p:blipFill>
          <a:blip r:embed="rId2"/>
          <a:stretch/>
        </p:blipFill>
        <p:spPr>
          <a:xfrm>
            <a:off x="8686800" y="3657600"/>
            <a:ext cx="3429000" cy="2863080"/>
          </a:xfrm>
          <a:prstGeom prst="rect">
            <a:avLst/>
          </a:prstGeom>
          <a:ln w="0">
            <a:noFill/>
          </a:ln>
        </p:spPr>
      </p:pic>
      <p:pic>
        <p:nvPicPr>
          <p:cNvPr id="166" name="" descr=""/>
          <p:cNvPicPr/>
          <p:nvPr/>
        </p:nvPicPr>
        <p:blipFill>
          <a:blip r:embed="rId3"/>
          <a:stretch/>
        </p:blipFill>
        <p:spPr>
          <a:xfrm>
            <a:off x="5029200" y="5218200"/>
            <a:ext cx="3657600" cy="1411200"/>
          </a:xfrm>
          <a:prstGeom prst="rect">
            <a:avLst/>
          </a:prstGeom>
          <a:ln w="0">
            <a:noFill/>
          </a:ln>
        </p:spPr>
      </p:pic>
      <p:pic>
        <p:nvPicPr>
          <p:cNvPr id="167" name="" descr=""/>
          <p:cNvPicPr/>
          <p:nvPr/>
        </p:nvPicPr>
        <p:blipFill>
          <a:blip r:embed="rId4"/>
          <a:stretch/>
        </p:blipFill>
        <p:spPr>
          <a:xfrm>
            <a:off x="5675400" y="1959120"/>
            <a:ext cx="3925800" cy="2550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85800" y="37296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" sz="3600" strike="noStrike" u="none" cap="all">
                <a:solidFill>
                  <a:schemeClr val="lt1"/>
                </a:solidFill>
                <a:uFillTx/>
                <a:latin typeface="Calibri Light"/>
              </a:rPr>
              <a:t>KISÁLLAT HOZZÁADÁSA</a:t>
            </a:r>
            <a:endParaRPr b="0" lang="hu" sz="3600" strike="noStrike" u="none" cap="all">
              <a:solidFill>
                <a:schemeClr val="lt1"/>
              </a:solidFill>
              <a:uFillTx/>
              <a:latin typeface="Calibri Light"/>
            </a:endParaRPr>
          </a:p>
        </p:txBody>
      </p:sp>
      <p:pic>
        <p:nvPicPr>
          <p:cNvPr id="169" name="" descr=""/>
          <p:cNvPicPr/>
          <p:nvPr/>
        </p:nvPicPr>
        <p:blipFill>
          <a:blip r:embed="rId1"/>
          <a:stretch/>
        </p:blipFill>
        <p:spPr>
          <a:xfrm>
            <a:off x="2971800" y="1600200"/>
            <a:ext cx="6340320" cy="4965480"/>
          </a:xfrm>
          <a:prstGeom prst="rect">
            <a:avLst/>
          </a:prstGeom>
          <a:ln w="0">
            <a:noFill/>
          </a:ln>
        </p:spPr>
      </p:pic>
      <p:pic>
        <p:nvPicPr>
          <p:cNvPr id="170" name="" descr=""/>
          <p:cNvPicPr/>
          <p:nvPr/>
        </p:nvPicPr>
        <p:blipFill>
          <a:blip r:embed="rId2"/>
          <a:stretch/>
        </p:blipFill>
        <p:spPr>
          <a:xfrm>
            <a:off x="9144000" y="448200"/>
            <a:ext cx="2584080" cy="923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r>
              <a:rPr b="0" lang="hu" sz="3600" strike="noStrike" u="none">
                <a:solidFill>
                  <a:schemeClr val="lt1"/>
                </a:solidFill>
                <a:uFillTx/>
                <a:latin typeface="Calibri"/>
              </a:rPr>
              <a:t>ADMINISZTRÁCIÓS FELÜLET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59436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200" strike="noStrike" u="none">
                <a:solidFill>
                  <a:schemeClr val="lt1"/>
                </a:solidFill>
                <a:uFillTx/>
                <a:latin typeface="Calibri"/>
              </a:rPr>
              <a:t>Kettő további funkció van kizárólag az adminisztráció jogosultsággal rendelkező beépített felhasználónak</a:t>
            </a:r>
            <a:endParaRPr b="0" lang="hu" sz="2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200" strike="noStrike" u="none">
                <a:solidFill>
                  <a:schemeClr val="lt1"/>
                </a:solidFill>
                <a:uFillTx/>
                <a:latin typeface="Calibri"/>
              </a:rPr>
              <a:t> </a:t>
            </a:r>
            <a:r>
              <a:rPr b="0" lang="hu" sz="2200" strike="noStrike" u="none">
                <a:solidFill>
                  <a:schemeClr val="lt1"/>
                </a:solidFill>
                <a:uFillTx/>
                <a:latin typeface="Calibri"/>
              </a:rPr>
              <a:t>Az adatbázisból lehetőségünk van törölni az állatokat</a:t>
            </a:r>
            <a:endParaRPr b="0" lang="hu" sz="2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200" strike="noStrike" u="none">
                <a:solidFill>
                  <a:schemeClr val="lt1"/>
                </a:solidFill>
                <a:uFillTx/>
                <a:latin typeface="Calibri"/>
              </a:rPr>
              <a:t>Egy gombnyomásos „rejtett” Test gombra rákattintva a rendszer létrehoz az adatbázisba példa állatokat</a:t>
            </a:r>
            <a:endParaRPr b="0" lang="hu" sz="2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pic>
        <p:nvPicPr>
          <p:cNvPr id="173" name="" descr=""/>
          <p:cNvPicPr/>
          <p:nvPr/>
        </p:nvPicPr>
        <p:blipFill>
          <a:blip r:embed="rId1"/>
          <a:srcRect l="13586" t="16661" r="46806" b="0"/>
          <a:stretch/>
        </p:blipFill>
        <p:spPr>
          <a:xfrm>
            <a:off x="7543800" y="3657600"/>
            <a:ext cx="3429000" cy="3117600"/>
          </a:xfrm>
          <a:prstGeom prst="rect">
            <a:avLst/>
          </a:prstGeom>
          <a:ln w="0">
            <a:noFill/>
          </a:ln>
        </p:spPr>
      </p:pic>
      <p:pic>
        <p:nvPicPr>
          <p:cNvPr id="174" name="" descr=""/>
          <p:cNvPicPr/>
          <p:nvPr/>
        </p:nvPicPr>
        <p:blipFill>
          <a:blip r:embed="rId2"/>
          <a:stretch/>
        </p:blipFill>
        <p:spPr>
          <a:xfrm>
            <a:off x="7543800" y="2644200"/>
            <a:ext cx="3429000" cy="1013400"/>
          </a:xfrm>
          <a:prstGeom prst="rect">
            <a:avLst/>
          </a:prstGeom>
          <a:ln w="0">
            <a:noFill/>
          </a:ln>
        </p:spPr>
      </p:pic>
      <p:pic>
        <p:nvPicPr>
          <p:cNvPr id="175" name="" descr=""/>
          <p:cNvPicPr/>
          <p:nvPr/>
        </p:nvPicPr>
        <p:blipFill>
          <a:blip r:embed="rId3"/>
          <a:stretch/>
        </p:blipFill>
        <p:spPr>
          <a:xfrm>
            <a:off x="7355160" y="353520"/>
            <a:ext cx="3846240" cy="2161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0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8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9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theme1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6D5668-1971-40BB-BC7C-94C9B101AAB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370F4A1-FC59-4361-989F-6C79533DA5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57094B-4684-420B-AFE0-4E41CA2AF71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Égi arculat</Template>
  <TotalTime>122</TotalTime>
  <Application>LibreOffice/24.8.2.1$Linux_X86_64 LibreOffice_project/480$Build-1</Application>
  <AppVersion>15.0000</AppVersion>
  <Words>249</Words>
  <Paragraphs>19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2024-12-01T15:50:02Z</dcterms:created>
  <dc:creator/>
  <dc:description/>
  <dc:language>en-US</dc:language>
  <cp:lastModifiedBy/>
  <cp:lastPrinted>2024-12-01T21:09:50Z</cp:lastPrinted>
  <dcterms:modified xsi:type="dcterms:W3CDTF">2024-12-01T21:09:05Z</dcterms:modified>
  <cp:revision>30</cp:revision>
  <dc:subject/>
  <dc:title>KIsállat örökbefogadás projektmunka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2</vt:i4>
  </property>
  <property fmtid="{D5CDD505-2E9C-101B-9397-08002B2CF9AE}" pid="4" name="PresentationFormat">
    <vt:lpwstr>Szélesvásznú</vt:lpwstr>
  </property>
  <property fmtid="{D5CDD505-2E9C-101B-9397-08002B2CF9AE}" pid="5" name="Slides">
    <vt:i4>9</vt:i4>
  </property>
</Properties>
</file>